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61" r:id="rId4"/>
    <p:sldId id="288" r:id="rId5"/>
    <p:sldId id="257" r:id="rId6"/>
    <p:sldId id="258" r:id="rId7"/>
    <p:sldId id="266" r:id="rId8"/>
    <p:sldId id="264" r:id="rId9"/>
    <p:sldId id="269" r:id="rId10"/>
    <p:sldId id="274" r:id="rId11"/>
    <p:sldId id="279" r:id="rId12"/>
    <p:sldId id="265" r:id="rId13"/>
    <p:sldId id="260" r:id="rId14"/>
    <p:sldId id="278" r:id="rId15"/>
    <p:sldId id="280" r:id="rId16"/>
    <p:sldId id="276" r:id="rId17"/>
    <p:sldId id="289" r:id="rId18"/>
    <p:sldId id="282" r:id="rId19"/>
    <p:sldId id="291" r:id="rId20"/>
    <p:sldId id="281" r:id="rId21"/>
    <p:sldId id="286" r:id="rId22"/>
    <p:sldId id="283" r:id="rId23"/>
    <p:sldId id="271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Levine" initials="SL" lastIdx="1" clrIdx="0">
    <p:extLst>
      <p:ext uri="{19B8F6BF-5375-455C-9EA6-DF929625EA0E}">
        <p15:presenceInfo xmlns:p15="http://schemas.microsoft.com/office/powerpoint/2012/main" userId="S-1-5-21-1108701590-3846670837-3475591721-62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5" autoAdjust="0"/>
    <p:restoredTop sz="86069" autoAdjust="0"/>
  </p:normalViewPr>
  <p:slideViewPr>
    <p:cSldViewPr snapToGrid="0">
      <p:cViewPr varScale="1">
        <p:scale>
          <a:sx n="62" d="100"/>
          <a:sy n="62" d="100"/>
        </p:scale>
        <p:origin x="49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6A2DE-BCE5-46AD-8FD4-9A8DE41BF41A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4858E-0DC7-402A-B2A8-B1AAAA79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7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omtoread.org/partner-with-us/?tab=top%20funder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oomtoread.org/partner-with-us/partner-case-studies/?tab=grants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Sanjana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1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</a:t>
            </a:r>
          </a:p>
          <a:p>
            <a:r>
              <a:rPr lang="en-US" dirty="0"/>
              <a:t>Top Funders – This is a great way to see Room to Read’s top donors. It’s a mirror of what we publish</a:t>
            </a:r>
            <a:r>
              <a:rPr lang="en-US" baseline="0" dirty="0"/>
              <a:t> in each year’s Annual Report, which includes all Corporate and Foundation donors giving over $50,000 in the previous year.</a:t>
            </a:r>
            <a:endParaRPr lang="en-US" dirty="0"/>
          </a:p>
          <a:p>
            <a:endParaRPr lang="en-US" dirty="0"/>
          </a:p>
          <a:p>
            <a:r>
              <a:rPr lang="en-US" dirty="0"/>
              <a:t>Looking to achieve 1-4 with ultimate goal of people completing</a:t>
            </a:r>
            <a:r>
              <a:rPr lang="en-US" baseline="0" dirty="0"/>
              <a:t> the partnership inquiry form.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48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77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Sarah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Salesforce – local event budget (yes,</a:t>
            </a:r>
            <a:r>
              <a:rPr lang="en-US" baseline="0" dirty="0"/>
              <a:t> move forward but give history)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Fossil – declined moving forward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27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Sarah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did you hear about Room to Read? (manual</a:t>
            </a:r>
            <a:r>
              <a:rPr lang="en-US" baseline="0" dirty="0"/>
              <a:t> entry) </a:t>
            </a:r>
            <a:r>
              <a:rPr lang="en-US" dirty="0">
                <a:latin typeface="TheSans C4s Plain" panose="020B0502050302020203" pitchFamily="34" charset="0"/>
              </a:rPr>
              <a:t>Tracking where these are coming from re: chapters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54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Sarah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Walk</a:t>
            </a:r>
            <a:r>
              <a:rPr lang="en-US" baseline="0" dirty="0"/>
              <a:t> through the process of the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2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14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4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7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9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2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Sanjana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Want to share a recent success story that came through an introduction through chapters. You help us succeed and we’ve achieved great things together!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72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62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45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67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2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5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Sanjana –</a:t>
            </a:r>
            <a:r>
              <a:rPr lang="en-US" baseline="0" dirty="0"/>
              <a:t> review agenda and tell them to feel free to ask questions throughout the presentation. We also will have time at </a:t>
            </a:r>
            <a:r>
              <a:rPr lang="en-US" baseline="0"/>
              <a:t>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79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to share a fun fact!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Sanjana – introduce team.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Sanjana</a:t>
            </a:r>
            <a:r>
              <a:rPr lang="en-US" baseline="0" dirty="0"/>
              <a:t> – share h</a:t>
            </a:r>
            <a:r>
              <a:rPr lang="en-US" dirty="0"/>
              <a:t>ow long at RtR, what she focuses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Sanjana</a:t>
            </a:r>
            <a:r>
              <a:rPr lang="en-US" baseline="0" dirty="0"/>
              <a:t> to introduce Asif - based in NY, handles east coast relationships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Sarah </a:t>
            </a:r>
            <a:r>
              <a:rPr lang="en-US" baseline="0" dirty="0"/>
              <a:t>– share h</a:t>
            </a:r>
            <a:r>
              <a:rPr lang="en-US" dirty="0"/>
              <a:t>ow long at RtR, what she focuses 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Susan</a:t>
            </a:r>
            <a:r>
              <a:rPr lang="en-US" baseline="0" dirty="0"/>
              <a:t>– share h</a:t>
            </a:r>
            <a:r>
              <a:rPr lang="en-US" dirty="0"/>
              <a:t>ow long at RtR, what she focuses 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6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Sanjana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Sanjana to ask everyone to put up their fingers with</a:t>
            </a:r>
            <a:r>
              <a:rPr lang="en-US" baseline="0" dirty="0"/>
              <a:t> a 1 2 or 3. Those who are correct will get candy.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20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Sanjana</a:t>
            </a:r>
          </a:p>
          <a:p>
            <a:endParaRPr lang="en-US" dirty="0"/>
          </a:p>
          <a:p>
            <a:r>
              <a:rPr lang="en-US" dirty="0"/>
              <a:t>These</a:t>
            </a:r>
            <a:r>
              <a:rPr lang="en-US" baseline="0" dirty="0"/>
              <a:t> are the main categories of focus/strategy for our team this year.  We see great potential for chapters to contribute to 2 of these in a significant way: pipeline development and GINKI sourcing.  We will speak about that in more detail a bit later. But first we wanted to share how portions of this strategy are being operationalized through last year’s re-design of Room to Read’s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Our website was redesigned last year to focus on those the two specific goals Sanjana just mentioned – pipeline and in-kind gift sourcing.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When we went through the redesign process, we started by outlining the information we wanted corporate and foundation partners to find.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/>
              <a:t>We wanted them to understand the types of partnership options (grants, employee engagement cause marketing and GINKI)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/>
              <a:t>Understand the benefits of partnership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/>
              <a:t>Confirm Room to Read is a trustworthy partner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/>
              <a:t>And view existing list of partners, through top donor lists and case studies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end goal of all of this is for people to be interested in becoming a partner, and filling out a partnership inquiry form! This is how we will be engaging and cultivating new donors.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We’re going to walk you through our section of the website, and then show you the inquiry form and how you can help.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2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https://www.roomtoread.org/partner-with-us/?tab=top%20funders</a:t>
            </a:r>
            <a:r>
              <a:rPr lang="en-US" dirty="0"/>
              <a:t> </a:t>
            </a:r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https://www.roomtoread.org/partner-with-us/partner-case-studies/?tab=grants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Looking to achieve 1-4 with ultimate goal of people completing</a:t>
            </a:r>
            <a:r>
              <a:rPr lang="en-US" baseline="0" dirty="0"/>
              <a:t> the partnership inquiry form.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6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</a:t>
            </a:r>
          </a:p>
          <a:p>
            <a:r>
              <a:rPr lang="en-US" dirty="0"/>
              <a:t>Case studies – demonstrate</a:t>
            </a:r>
            <a:r>
              <a:rPr lang="en-US" baseline="0" dirty="0"/>
              <a:t> to potential partners how </a:t>
            </a:r>
            <a:r>
              <a:rPr lang="en-US" baseline="0" dirty="0" err="1"/>
              <a:t>RtR</a:t>
            </a:r>
            <a:r>
              <a:rPr lang="en-US" baseline="0" dirty="0"/>
              <a:t> works with companies in a variety of capacities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4858E-0DC7-402A-B2A8-B1AAAA7920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3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74-F77C-40FF-A355-19921A1FA3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1D-1C32-42AB-BF40-8095CEC3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6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74-F77C-40FF-A355-19921A1FA3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1D-1C32-42AB-BF40-8095CEC3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1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74-F77C-40FF-A355-19921A1FA3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1D-1C32-42AB-BF40-8095CEC3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8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74-F77C-40FF-A355-19921A1FA3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1D-1C32-42AB-BF40-8095CEC3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6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74-F77C-40FF-A355-19921A1FA3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1D-1C32-42AB-BF40-8095CEC3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0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74-F77C-40FF-A355-19921A1FA3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1D-1C32-42AB-BF40-8095CEC3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4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74-F77C-40FF-A355-19921A1FA3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1D-1C32-42AB-BF40-8095CEC3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1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74-F77C-40FF-A355-19921A1FA3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1D-1C32-42AB-BF40-8095CEC3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7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74-F77C-40FF-A355-19921A1FA3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1D-1C32-42AB-BF40-8095CEC3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74-F77C-40FF-A355-19921A1FA3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1D-1C32-42AB-BF40-8095CEC3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8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774-F77C-40FF-A355-19921A1FA3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1D-1C32-42AB-BF40-8095CEC3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3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1774-F77C-40FF-A355-19921A1FA3D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761D-1C32-42AB-BF40-8095CEC3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3.jpe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omtoread.org/partner-with-us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roomtoread.net/media/806267/in-kind-product-donations.pdf" TargetMode="External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oomtoread.net/media/806268/corporate-brochure_2017_final.pdf" TargetMode="External"/><Relationship Id="rId11" Type="http://schemas.openxmlformats.org/officeDocument/2006/relationships/image" Target="../media/image22.JPG"/><Relationship Id="rId5" Type="http://schemas.openxmlformats.org/officeDocument/2006/relationships/hyperlink" Target="https://www.roomtoread.org/take-action/chapter-hub/?tab=donations%20&amp;accordion=corporate%20fundraising" TargetMode="External"/><Relationship Id="rId10" Type="http://schemas.openxmlformats.org/officeDocument/2006/relationships/hyperlink" Target="https://www.roomtoread.org/partner-with-us/?tab=top%20funders&amp;accordion=grants" TargetMode="External"/><Relationship Id="rId4" Type="http://schemas.openxmlformats.org/officeDocument/2006/relationships/image" Target="../media/image2.emf"/><Relationship Id="rId9" Type="http://schemas.openxmlformats.org/officeDocument/2006/relationships/hyperlink" Target="https://www.roomtoread.org/partner-with-us/partner-case-studies/?tab=grant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28" y="916878"/>
            <a:ext cx="2072868" cy="1371600"/>
          </a:xfrm>
          <a:prstGeom prst="rect">
            <a:avLst/>
          </a:prstGeom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62" y="2750378"/>
            <a:ext cx="86868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853362" y="3371028"/>
            <a:ext cx="8153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7AA4"/>
                </a:solidFill>
                <a:latin typeface="TheSans C4s ExtraLight" pitchFamily="34" charset="0"/>
              </a:rPr>
              <a:t>Corporations &amp; Foundations (CF)</a:t>
            </a:r>
          </a:p>
        </p:txBody>
      </p:sp>
    </p:spTree>
    <p:extLst>
      <p:ext uri="{BB962C8B-B14F-4D97-AF65-F5344CB8AC3E}">
        <p14:creationId xmlns:p14="http://schemas.microsoft.com/office/powerpoint/2010/main" val="2604374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New Partner Section of the Website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848" y="1363224"/>
            <a:ext cx="8511592" cy="52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6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New Partner Section of the Website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9994" y="1828800"/>
            <a:ext cx="700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076" y="1532822"/>
            <a:ext cx="8059376" cy="53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5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Partnership Inquiry Form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24" y="1354734"/>
            <a:ext cx="4807114" cy="5503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012" y="1608252"/>
            <a:ext cx="5316268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heSans C4s ExtraLight" panose="020B0202050302020203" pitchFamily="34" charset="0"/>
              </a:rPr>
              <a:t>This is a new way for us to streamline incoming inquiries and Chapter leads</a:t>
            </a:r>
            <a:endParaRPr lang="en-US" sz="2400" dirty="0">
              <a:latin typeface="TheSans C4s ExtraLight" panose="020B0202050302020203" pitchFamily="34" charset="0"/>
            </a:endParaRPr>
          </a:p>
          <a:p>
            <a:endParaRPr lang="en-US" dirty="0">
              <a:latin typeface="TheSans C4s ExtraLight" panose="020B0202050302020203" pitchFamily="34" charset="0"/>
            </a:endParaRPr>
          </a:p>
          <a:p>
            <a:endParaRPr lang="en-US" dirty="0">
              <a:latin typeface="TheSans C4s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9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Partnership Inquiry Form - Chapters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693" y="1592413"/>
            <a:ext cx="10933697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AA4"/>
                </a:solidFill>
                <a:latin typeface="TheSans C4s Plain" panose="020B0502050302020203" pitchFamily="34" charset="0"/>
              </a:rPr>
              <a:t>When should you fill out the partnership inquiry form?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heSans C4s ExtraLight" panose="020B0202050302020203" pitchFamily="34" charset="0"/>
              </a:rPr>
              <a:t>To inquire about a potential lead if you are not sure if Room to Read has/has had a relationship with company or foundation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heSans C4s ExtraLight" panose="020B0202050302020203" pitchFamily="34" charset="0"/>
              </a:rPr>
              <a:t>Ex) Salesforce and Fossil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heSans C4s ExtraLight" panose="020B0202050302020203" pitchFamily="34" charset="0"/>
              </a:rPr>
              <a:t>To pass along a lead at a company or foundation with a national/global reach (i.e. they can give beyond local events)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heSans C4s ExtraLight" panose="020B0202050302020203" pitchFamily="34" charset="0"/>
              </a:rPr>
              <a:t>To pass along a lead at a potential publisher who could donate new children’s books (see resource slide for in-kind guidelines)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heSans C4s ExtraLight" panose="020B0202050302020203" pitchFamily="34" charset="0"/>
              </a:rPr>
              <a:t>To pass along a lead at a tech company with software that may be useful (ex: Salesforce, Cisco </a:t>
            </a:r>
            <a:r>
              <a:rPr lang="en-US" sz="2800" dirty="0" err="1">
                <a:latin typeface="TheSans C4s ExtraLight" panose="020B0202050302020203" pitchFamily="34" charset="0"/>
              </a:rPr>
              <a:t>Webex</a:t>
            </a:r>
            <a:r>
              <a:rPr lang="en-US" sz="2800" dirty="0">
                <a:latin typeface="TheSans C4s ExtraLight" panose="020B0202050302020203" pitchFamily="34" charset="0"/>
              </a:rPr>
              <a:t>, Tableau) or hardware, tablets, laptops, etc.</a:t>
            </a:r>
            <a:endParaRPr lang="en-US" sz="3200" dirty="0">
              <a:latin typeface="TheSans C4s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1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Tracking Partnership Inquiry Form Leads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24" y="1463348"/>
            <a:ext cx="4670515" cy="5346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38460" y="5033977"/>
            <a:ext cx="1653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heSans C4s Plain" panose="020B0502050302020203" pitchFamily="34" charset="0"/>
              </a:rPr>
              <a:t>Enter your Chapter name here!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755380" y="5520690"/>
            <a:ext cx="179636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3341" y="1782221"/>
            <a:ext cx="5873687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heSans C4s ExtraLight" panose="020B0202050302020203" pitchFamily="34" charset="0"/>
              </a:rPr>
              <a:t>In order to track where leads are coming from and give Chapters credit for new donors, enter your Chapter name in the </a:t>
            </a:r>
            <a:r>
              <a:rPr lang="en-US" sz="3600" dirty="0">
                <a:solidFill>
                  <a:srgbClr val="007AA4"/>
                </a:solidFill>
                <a:latin typeface="TheSerif HP5 Plain" panose="020A0503050302020204" pitchFamily="18" charset="0"/>
              </a:rPr>
              <a:t>“How did you hear about Room to Read?” </a:t>
            </a:r>
            <a:r>
              <a:rPr lang="en-US" sz="3600" dirty="0">
                <a:latin typeface="TheSans C4s ExtraLight" panose="020B0202050302020203" pitchFamily="34" charset="0"/>
              </a:rPr>
              <a:t>field of the form!</a:t>
            </a:r>
            <a:endParaRPr lang="en-US" sz="4400" dirty="0">
              <a:latin typeface="TheSans C4s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3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Partnership Inquiry Form Vetting Process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628650" y="1623368"/>
            <a:ext cx="2366010" cy="15659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eSans C4s Plain" panose="020B0502050302020203" pitchFamily="34" charset="0"/>
              </a:rPr>
              <a:t>Inquiry Form is submitted (by company or Chapter)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645795" y="3691890"/>
            <a:ext cx="2331720" cy="17030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eSans C4s Plain" panose="020B0502050302020203" pitchFamily="34" charset="0"/>
              </a:rPr>
              <a:t>CF Team is alerted that a new form has been submitted</a:t>
            </a:r>
          </a:p>
        </p:txBody>
      </p: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811655" y="3189278"/>
            <a:ext cx="0" cy="502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/>
          <p:cNvSpPr/>
          <p:nvPr/>
        </p:nvSpPr>
        <p:spPr>
          <a:xfrm>
            <a:off x="3484245" y="3691890"/>
            <a:ext cx="2331720" cy="17030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eSans C4s Plain" panose="020B0502050302020203" pitchFamily="34" charset="0"/>
              </a:rPr>
              <a:t>CF Team reviews form to see if the lead meets minimum partnership requirements </a:t>
            </a:r>
          </a:p>
        </p:txBody>
      </p:sp>
      <p:cxnSp>
        <p:nvCxnSpPr>
          <p:cNvPr id="21" name="Straight Arrow Connector 20"/>
          <p:cNvCxnSpPr>
            <a:stCxn id="7" idx="3"/>
            <a:endCxn id="19" idx="1"/>
          </p:cNvCxnSpPr>
          <p:nvPr/>
        </p:nvCxnSpPr>
        <p:spPr>
          <a:xfrm>
            <a:off x="2977515" y="4543425"/>
            <a:ext cx="5067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6322695" y="2583929"/>
            <a:ext cx="2331720" cy="17030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eSans C4s Plain" panose="020B0502050302020203" pitchFamily="34" charset="0"/>
              </a:rPr>
              <a:t>If lead is a good fit, CF team alerts the proper RM based on company’s market 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6322695" y="4783455"/>
            <a:ext cx="2331720" cy="17030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eSans C4s Plain" panose="020B0502050302020203" pitchFamily="34" charset="0"/>
              </a:rPr>
              <a:t>If lead is not a good fit, CF team sends a polite email to decline partnership to Chapter or Company</a:t>
            </a:r>
          </a:p>
        </p:txBody>
      </p:sp>
      <p:cxnSp>
        <p:nvCxnSpPr>
          <p:cNvPr id="29" name="Straight Arrow Connector 28"/>
          <p:cNvCxnSpPr>
            <a:stCxn id="19" idx="3"/>
          </p:cNvCxnSpPr>
          <p:nvPr/>
        </p:nvCxnSpPr>
        <p:spPr>
          <a:xfrm flipV="1">
            <a:off x="5815965" y="3931920"/>
            <a:ext cx="489585" cy="611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3"/>
          </p:cNvCxnSpPr>
          <p:nvPr/>
        </p:nvCxnSpPr>
        <p:spPr>
          <a:xfrm>
            <a:off x="5815965" y="4543425"/>
            <a:ext cx="489585" cy="600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Flowchart: Process 31"/>
          <p:cNvSpPr/>
          <p:nvPr/>
        </p:nvSpPr>
        <p:spPr>
          <a:xfrm>
            <a:off x="9269730" y="2583929"/>
            <a:ext cx="2331720" cy="17030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heSans C4s Plain" panose="020B0502050302020203" pitchFamily="34" charset="0"/>
              </a:rPr>
              <a:t>Initial conversations with donor begin.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heSans C4s Plain" panose="020B0502050302020203" pitchFamily="34" charset="0"/>
              </a:rPr>
              <a:t>If lead came from a Chapter, gifts resulting from partnership will be credited on Chapter’s thermometer!</a:t>
            </a:r>
          </a:p>
        </p:txBody>
      </p:sp>
      <p:cxnSp>
        <p:nvCxnSpPr>
          <p:cNvPr id="34" name="Straight Arrow Connector 33"/>
          <p:cNvCxnSpPr>
            <a:stCxn id="22" idx="3"/>
            <a:endCxn id="32" idx="1"/>
          </p:cNvCxnSpPr>
          <p:nvPr/>
        </p:nvCxnSpPr>
        <p:spPr>
          <a:xfrm>
            <a:off x="8654415" y="3435464"/>
            <a:ext cx="6153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lowchart: Process 15"/>
          <p:cNvSpPr/>
          <p:nvPr/>
        </p:nvSpPr>
        <p:spPr>
          <a:xfrm>
            <a:off x="9269730" y="4783455"/>
            <a:ext cx="2331720" cy="17030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eSans C4s Plain" panose="020B0502050302020203" pitchFamily="34" charset="0"/>
              </a:rPr>
              <a:t>RM to update Chapter contact on partnership status as appropriate</a:t>
            </a:r>
          </a:p>
        </p:txBody>
      </p:sp>
      <p:cxnSp>
        <p:nvCxnSpPr>
          <p:cNvPr id="8" name="Straight Arrow Connector 7"/>
          <p:cNvCxnSpPr>
            <a:stCxn id="32" idx="2"/>
            <a:endCxn id="16" idx="0"/>
          </p:cNvCxnSpPr>
          <p:nvPr/>
        </p:nvCxnSpPr>
        <p:spPr>
          <a:xfrm>
            <a:off x="10435590" y="4286999"/>
            <a:ext cx="0" cy="496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33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When to use Partnership Inquiry Form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845" y="1438039"/>
            <a:ext cx="10957546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heSans C4s ExtraLight" panose="020B0202050302020203" pitchFamily="34" charset="0"/>
              </a:rPr>
              <a:t>Example 1: Company was a sponsor at Chapter event</a:t>
            </a:r>
          </a:p>
          <a:p>
            <a:endParaRPr lang="en-US" sz="2200" b="1" dirty="0">
              <a:latin typeface="TheSans C4s ExtraLight" panose="020B0202050302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heSans C4s ExtraLight" panose="020B0202050302020203" pitchFamily="34" charset="0"/>
              </a:rPr>
              <a:t>Company X sponsored or provided an auction prize at your Chapter event</a:t>
            </a:r>
          </a:p>
          <a:p>
            <a:endParaRPr lang="en-US" sz="2200" b="1" dirty="0">
              <a:latin typeface="TheSans C4s ExtraLight" panose="020B0202050302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heSans C4s ExtraLight" panose="020B0202050302020203" pitchFamily="34" charset="0"/>
              </a:rPr>
              <a:t>Through conversations, you think they are a good fit and are interested/willing in pursuing a partnership beyond your city</a:t>
            </a:r>
          </a:p>
          <a:p>
            <a:endParaRPr lang="en-US" sz="2200" b="1" dirty="0">
              <a:latin typeface="TheSans C4s ExtraLight" panose="020B0202050302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What do you do?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>
                <a:latin typeface="TheSans C4s ExtraLight" panose="020B0202050302020203" pitchFamily="34" charset="0"/>
              </a:rPr>
              <a:t>Fill out Partnership Inquiry form on the website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>
                <a:latin typeface="TheSans C4s ExtraLight" panose="020B0202050302020203" pitchFamily="34" charset="0"/>
              </a:rPr>
              <a:t>Use YOUR personal contact information so that we can get in touch and make sure we have proper background and a personal introduction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>
                <a:latin typeface="TheSans C4s ExtraLight" panose="020B0202050302020203" pitchFamily="34" charset="0"/>
              </a:rPr>
              <a:t>For “Position/title” insert “</a:t>
            </a:r>
            <a:r>
              <a:rPr lang="en-US" sz="2200" b="1" u="sng" dirty="0">
                <a:latin typeface="TheSans C4s ExtraLight" panose="020B0202050302020203" pitchFamily="34" charset="0"/>
              </a:rPr>
              <a:t>Chapter Member”</a:t>
            </a:r>
          </a:p>
          <a:p>
            <a:pPr lvl="1"/>
            <a:endParaRPr lang="en-US" sz="2800" dirty="0">
              <a:latin typeface="TheSans C4s ExtraLight" panose="020B0202050302020203" pitchFamily="34" charset="0"/>
            </a:endParaRPr>
          </a:p>
          <a:p>
            <a:endParaRPr lang="en-US" dirty="0">
              <a:latin typeface="TheSans C4s ExtraLight" panose="020B0202050302020203" pitchFamily="34" charset="0"/>
            </a:endParaRPr>
          </a:p>
          <a:p>
            <a:endParaRPr lang="en-US" dirty="0">
              <a:latin typeface="TheSans C4s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95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32" y="1385858"/>
            <a:ext cx="6893195" cy="4139047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Sample Form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662" y="4443229"/>
            <a:ext cx="826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heSans C4s Plain" panose="020B0502050302020203" pitchFamily="34" charset="0"/>
              </a:rPr>
              <a:t>Your Chapter  here!</a:t>
            </a:r>
          </a:p>
        </p:txBody>
      </p:sp>
      <p:cxnSp>
        <p:nvCxnSpPr>
          <p:cNvPr id="10" name="Connector: Curved 9"/>
          <p:cNvCxnSpPr/>
          <p:nvPr/>
        </p:nvCxnSpPr>
        <p:spPr>
          <a:xfrm flipV="1">
            <a:off x="793970" y="4349690"/>
            <a:ext cx="345791" cy="30826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1662" y="3456163"/>
            <a:ext cx="826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heSans C4s Plain" panose="020B0502050302020203" pitchFamily="34" charset="0"/>
              </a:rPr>
              <a:t>Your name  here!</a:t>
            </a:r>
          </a:p>
        </p:txBody>
      </p:sp>
      <p:cxnSp>
        <p:nvCxnSpPr>
          <p:cNvPr id="16" name="Connector: Curved 15"/>
          <p:cNvCxnSpPr/>
          <p:nvPr/>
        </p:nvCxnSpPr>
        <p:spPr>
          <a:xfrm flipV="1">
            <a:off x="809958" y="3769406"/>
            <a:ext cx="284581" cy="20477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67108" y="5665951"/>
            <a:ext cx="155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heSans C4s Plain" panose="020B0502050302020203" pitchFamily="34" charset="0"/>
              </a:rPr>
              <a:t>Notes/further information here</a:t>
            </a:r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 flipV="1">
            <a:off x="5219103" y="5612683"/>
            <a:ext cx="592894" cy="3148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97" y="2569568"/>
            <a:ext cx="6295219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4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When to use Partnership Inquiry 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845" y="1463348"/>
            <a:ext cx="10957546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heSans C4s ExtraLight" panose="020B0202050302020203" pitchFamily="34" charset="0"/>
              </a:rPr>
              <a:t>Example 2: You have  CSR contact within your company to introduce to Room to Read</a:t>
            </a:r>
          </a:p>
          <a:p>
            <a:endParaRPr lang="en-US" sz="2200" b="1" dirty="0">
              <a:latin typeface="TheSans C4s ExtraLight" panose="020B0202050302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What do you do?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>
                <a:latin typeface="TheSans C4s ExtraLight" panose="020B0202050302020203" pitchFamily="34" charset="0"/>
              </a:rPr>
              <a:t>Fill out Partnership Inquiry form on the website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>
                <a:latin typeface="TheSans C4s ExtraLight" panose="020B0202050302020203" pitchFamily="34" charset="0"/>
              </a:rPr>
              <a:t>Use YOUR personal contact information so that we can get in touch and make sure we have proper background and a personal introduction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>
                <a:latin typeface="TheSans C4s ExtraLight" panose="020B0202050302020203" pitchFamily="34" charset="0"/>
              </a:rPr>
              <a:t>For “Position/title” insert “</a:t>
            </a:r>
            <a:r>
              <a:rPr lang="en-US" sz="2200" b="1" u="sng" dirty="0">
                <a:latin typeface="TheSans C4s ExtraLight" panose="020B0202050302020203" pitchFamily="34" charset="0"/>
              </a:rPr>
              <a:t>Chapter Member”</a:t>
            </a:r>
          </a:p>
          <a:p>
            <a:pPr lvl="1"/>
            <a:endParaRPr lang="en-US" sz="2800" dirty="0">
              <a:latin typeface="TheSans C4s ExtraLight" panose="020B0202050302020203" pitchFamily="34" charset="0"/>
            </a:endParaRPr>
          </a:p>
          <a:p>
            <a:endParaRPr lang="en-US" dirty="0">
              <a:latin typeface="TheSans C4s ExtraLight" panose="020B0202050302020203" pitchFamily="34" charset="0"/>
            </a:endParaRPr>
          </a:p>
          <a:p>
            <a:endParaRPr lang="en-US" dirty="0">
              <a:latin typeface="TheSans C4s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2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1" y="1524022"/>
            <a:ext cx="6208029" cy="3747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06" y="2821444"/>
            <a:ext cx="5866906" cy="3906733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Sample Form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662" y="4443229"/>
            <a:ext cx="826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heSans C4s Plain" panose="020B0502050302020203" pitchFamily="34" charset="0"/>
              </a:rPr>
              <a:t>Your Chapter  here!</a:t>
            </a:r>
          </a:p>
        </p:txBody>
      </p:sp>
      <p:cxnSp>
        <p:nvCxnSpPr>
          <p:cNvPr id="10" name="Connector: Curved 9"/>
          <p:cNvCxnSpPr/>
          <p:nvPr/>
        </p:nvCxnSpPr>
        <p:spPr>
          <a:xfrm flipV="1">
            <a:off x="793970" y="4241204"/>
            <a:ext cx="345791" cy="30826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1662" y="3456163"/>
            <a:ext cx="826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heSans C4s Plain" panose="020B0502050302020203" pitchFamily="34" charset="0"/>
              </a:rPr>
              <a:t>Your name  here!</a:t>
            </a:r>
          </a:p>
        </p:txBody>
      </p:sp>
      <p:cxnSp>
        <p:nvCxnSpPr>
          <p:cNvPr id="16" name="Connector: Curved 15"/>
          <p:cNvCxnSpPr/>
          <p:nvPr/>
        </p:nvCxnSpPr>
        <p:spPr>
          <a:xfrm flipV="1">
            <a:off x="809958" y="3769406"/>
            <a:ext cx="284581" cy="20477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94048" y="5448978"/>
            <a:ext cx="155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heSans C4s Plain" panose="020B0502050302020203" pitchFamily="34" charset="0"/>
              </a:rPr>
              <a:t>Notes/further information here</a:t>
            </a:r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 flipV="1">
            <a:off x="5746043" y="5395710"/>
            <a:ext cx="592894" cy="3148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73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441" y="1830746"/>
            <a:ext cx="8267839" cy="1881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000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Why don’t oysters give to charity?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13" b="1" dirty="0">
              <a:solidFill>
                <a:srgbClr val="007AA4"/>
              </a:solidFill>
              <a:latin typeface="TheSans C4s ExtraLight" panose="020B0202050302020203" pitchFamily="34" charset="0"/>
            </a:endParaRPr>
          </a:p>
          <a:p>
            <a:pPr>
              <a:defRPr/>
            </a:pPr>
            <a:endParaRPr lang="en-US" sz="2813" b="1" dirty="0">
              <a:solidFill>
                <a:srgbClr val="007AA4"/>
              </a:solidFill>
              <a:latin typeface="TheSans C4s ExtraLight" panose="020B0202050302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0420" y="367174"/>
            <a:ext cx="98222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Good morning!!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203324"/>
            <a:ext cx="10944294" cy="20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6" y="25765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5081" y="4025306"/>
            <a:ext cx="6243119" cy="1881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000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Because they’re shellfish.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13" b="1" dirty="0">
              <a:solidFill>
                <a:srgbClr val="007AA4"/>
              </a:solidFill>
              <a:latin typeface="TheSans C4s ExtraLight" panose="020B0202050302020203" pitchFamily="34" charset="0"/>
            </a:endParaRPr>
          </a:p>
          <a:p>
            <a:pPr>
              <a:defRPr/>
            </a:pPr>
            <a:endParaRPr lang="en-US" sz="2813" b="1" dirty="0">
              <a:solidFill>
                <a:srgbClr val="007AA4"/>
              </a:solidFill>
              <a:latin typeface="TheSans C4s ExtraLight" panose="020B0202050302020203" pitchFamily="34" charset="0"/>
            </a:endParaRPr>
          </a:p>
        </p:txBody>
      </p:sp>
      <p:pic>
        <p:nvPicPr>
          <p:cNvPr id="1026" name="Picture 2" descr="Image result for oyster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84" y="3576156"/>
            <a:ext cx="3154680" cy="251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When to use Partnership Inquiry 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845" y="1685569"/>
            <a:ext cx="10957546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heSans C4s ExtraLight" panose="020B0202050302020203" pitchFamily="34" charset="0"/>
              </a:rPr>
              <a:t>Example 3: Chapter member meets new point of contact at a company who is very interested in partnering with Room to Read, but has no established relationship</a:t>
            </a:r>
          </a:p>
          <a:p>
            <a:endParaRPr lang="en-US" sz="2200" b="1" dirty="0">
              <a:latin typeface="TheSans C4s ExtraLight" panose="020B0202050302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heSans C4s ExtraLight" panose="020B0202050302020203" pitchFamily="34" charset="0"/>
              </a:rPr>
              <a:t>Rather than starting a relationship at the local level, you believe this company has greater/global potential </a:t>
            </a:r>
          </a:p>
          <a:p>
            <a:endParaRPr lang="en-US" sz="2200" b="1" dirty="0">
              <a:latin typeface="TheSans C4s ExtraLight" panose="020B0202050302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What do you do?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>
                <a:latin typeface="TheSans C4s ExtraLight" panose="020B0202050302020203" pitchFamily="34" charset="0"/>
              </a:rPr>
              <a:t>Encourage your point of contact to fill out the Partnership Inquiry form on the website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>
                <a:latin typeface="TheSans C4s ExtraLight" panose="020B0202050302020203" pitchFamily="34" charset="0"/>
              </a:rPr>
              <a:t>They will use their own contact information, and Room to Read will be in touch directly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>
                <a:latin typeface="TheSans C4s ExtraLight" panose="020B0202050302020203" pitchFamily="34" charset="0"/>
              </a:rPr>
              <a:t>Advise them to note your Chapter in the “How did you hear about Room to Read” question</a:t>
            </a:r>
            <a:endParaRPr lang="en-US" sz="2200" b="1" u="sng" dirty="0">
              <a:latin typeface="TheSans C4s ExtraLight" panose="020B0202050302020203" pitchFamily="34" charset="0"/>
            </a:endParaRPr>
          </a:p>
          <a:p>
            <a:pPr lvl="1"/>
            <a:endParaRPr lang="en-US" sz="2200" dirty="0">
              <a:latin typeface="TheSans C4s ExtraLight" panose="020B0202050302020203" pitchFamily="34" charset="0"/>
            </a:endParaRPr>
          </a:p>
          <a:p>
            <a:endParaRPr lang="en-US" sz="2200" dirty="0">
              <a:latin typeface="TheSans C4s ExtraLight" panose="020B0202050302020203" pitchFamily="34" charset="0"/>
            </a:endParaRPr>
          </a:p>
          <a:p>
            <a:endParaRPr lang="en-US" dirty="0">
              <a:latin typeface="TheSans C4s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0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Sample Form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6683" y="5397963"/>
            <a:ext cx="826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heSans C4s Plain" panose="020B0502050302020203" pitchFamily="34" charset="0"/>
              </a:rPr>
              <a:t>Your Chapter  here!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662" y="3456163"/>
            <a:ext cx="826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heSans C4s Plain" panose="020B0502050302020203" pitchFamily="34" charset="0"/>
              </a:rPr>
              <a:t>Their name and contact info  here!</a:t>
            </a:r>
          </a:p>
        </p:txBody>
      </p:sp>
      <p:cxnSp>
        <p:nvCxnSpPr>
          <p:cNvPr id="16" name="Connector: Curved 15"/>
          <p:cNvCxnSpPr/>
          <p:nvPr/>
        </p:nvCxnSpPr>
        <p:spPr>
          <a:xfrm flipV="1">
            <a:off x="809958" y="3769406"/>
            <a:ext cx="284581" cy="20477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32" y="1510002"/>
            <a:ext cx="5968584" cy="3589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11" y="2716844"/>
            <a:ext cx="6097929" cy="4053454"/>
          </a:xfrm>
          <a:prstGeom prst="rect">
            <a:avLst/>
          </a:prstGeom>
        </p:spPr>
      </p:pic>
      <p:cxnSp>
        <p:nvCxnSpPr>
          <p:cNvPr id="10" name="Connector: Curved 9"/>
          <p:cNvCxnSpPr>
            <a:endCxn id="11" idx="1"/>
          </p:cNvCxnSpPr>
          <p:nvPr/>
        </p:nvCxnSpPr>
        <p:spPr>
          <a:xfrm rot="5400000" flipH="1" flipV="1">
            <a:off x="5292550" y="4957315"/>
            <a:ext cx="833505" cy="406018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847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Benefits of this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844" y="1632510"/>
            <a:ext cx="11233469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eSans C4s ExtraLight" panose="020B0202050302020203" pitchFamily="34" charset="0"/>
              </a:rPr>
              <a:t>Why this new process? </a:t>
            </a:r>
          </a:p>
          <a:p>
            <a:endParaRPr lang="en-US" sz="3200" b="1" dirty="0">
              <a:latin typeface="TheSans C4s ExtraLight" panose="020B0202050302020203" pitchFamily="34" charset="0"/>
            </a:endParaRPr>
          </a:p>
          <a:p>
            <a:r>
              <a:rPr lang="en-US" sz="3200" b="1" dirty="0">
                <a:latin typeface="TheSans C4s ExtraLight" panose="020B0202050302020203" pitchFamily="34" charset="0"/>
              </a:rPr>
              <a:t>It allows us to: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atin typeface="TheSans C4s ExtraLight" panose="020B0202050302020203" pitchFamily="34" charset="0"/>
              </a:rPr>
              <a:t>Centralize and streamline the process for new leads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atin typeface="TheSans C4s ExtraLight" panose="020B0202050302020203" pitchFamily="34" charset="0"/>
              </a:rPr>
              <a:t>Respond to opportunities instantly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atin typeface="TheSans C4s ExtraLight" panose="020B0202050302020203" pitchFamily="34" charset="0"/>
              </a:rPr>
              <a:t>Ensure chapters are credited for new corporate donors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atin typeface="TheSans C4s ExtraLight" panose="020B0202050302020203" pitchFamily="34" charset="0"/>
              </a:rPr>
              <a:t>Grow our database efficiently  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TheSans C4s ExtraLight" panose="020B0202050302020203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TheSans C4s ExtraLight" panose="020B0202050302020203" pitchFamily="34" charset="0"/>
            </a:endParaRPr>
          </a:p>
          <a:p>
            <a:endParaRPr lang="en-US" dirty="0">
              <a:latin typeface="TheSans C4s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96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Links to Key 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307" y="1692487"/>
            <a:ext cx="60541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heSerif HP7 Bold" panose="020A0503050302020204" pitchFamily="18" charset="0"/>
              </a:rPr>
              <a:t>CF Resources in the Chapter Hub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heSans C4s Plain" panose="020B0502050302020203" pitchFamily="34" charset="0"/>
              </a:rPr>
              <a:t>Follow the </a:t>
            </a:r>
            <a:r>
              <a:rPr lang="en-US" sz="2400" dirty="0">
                <a:solidFill>
                  <a:srgbClr val="FF0000"/>
                </a:solidFill>
                <a:latin typeface="TheSans C4s Plain" panose="020B0502050302020203" pitchFamily="34" charset="0"/>
                <a:hlinkClick r:id="rId5"/>
              </a:rPr>
              <a:t>Corporate fundraising steps </a:t>
            </a:r>
            <a:endParaRPr lang="en-US" sz="2400" dirty="0">
              <a:solidFill>
                <a:srgbClr val="FF0000"/>
              </a:solidFill>
              <a:latin typeface="TheSans C4s Plain" panose="020B0502050302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heSans C4s Plain" panose="020B0502050302020203" pitchFamily="34" charset="0"/>
              </a:rPr>
              <a:t>Updated </a:t>
            </a:r>
            <a:r>
              <a:rPr lang="en-US" sz="2400" dirty="0">
                <a:solidFill>
                  <a:srgbClr val="FF0000"/>
                </a:solidFill>
                <a:latin typeface="TheSans C4s Plain" panose="020B0502050302020203" pitchFamily="34" charset="0"/>
                <a:hlinkClick r:id="rId6"/>
              </a:rPr>
              <a:t>CF Brochure </a:t>
            </a:r>
            <a:r>
              <a:rPr lang="en-US" sz="2400" dirty="0">
                <a:latin typeface="TheSans C4s Plain" panose="020B0502050302020203" pitchFamily="34" charset="0"/>
              </a:rPr>
              <a:t>is a great overview document to share with leads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heSans C4s Plain" panose="020B0502050302020203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heSans C4s Plain" panose="020B0502050302020203" pitchFamily="34" charset="0"/>
                <a:hlinkClick r:id="rId7"/>
              </a:rPr>
              <a:t>GINKI two-pager </a:t>
            </a:r>
            <a:r>
              <a:rPr lang="en-US" sz="2400" dirty="0">
                <a:latin typeface="TheSans C4s Plain" panose="020B0502050302020203" pitchFamily="34" charset="0"/>
              </a:rPr>
              <a:t>outlines in-kind gifts we can/can’t accept</a:t>
            </a:r>
          </a:p>
          <a:p>
            <a:endParaRPr lang="en-US" sz="2400" dirty="0">
              <a:latin typeface="TheSans C4s Plain" panose="020B0502050302020203" pitchFamily="34" charset="0"/>
            </a:endParaRPr>
          </a:p>
          <a:p>
            <a:r>
              <a:rPr lang="en-US" sz="2400" dirty="0">
                <a:latin typeface="TheSerif HP7 Bold" panose="020A0503050302020204" pitchFamily="18" charset="0"/>
              </a:rPr>
              <a:t>Visit the </a:t>
            </a:r>
            <a:r>
              <a:rPr lang="en-US" sz="2400" dirty="0">
                <a:latin typeface="TheSerif HP7 Bold" panose="020A0503050302020204" pitchFamily="18" charset="0"/>
                <a:hlinkClick r:id="rId8"/>
              </a:rPr>
              <a:t>Partner Section of the website </a:t>
            </a:r>
            <a:endParaRPr lang="en-US" sz="2400" dirty="0">
              <a:latin typeface="TheSerif HP7 Bold" panose="020A0503050302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heSans C4s Plain" panose="020B0502050302020203" pitchFamily="34" charset="0"/>
              </a:rPr>
              <a:t>Talk about existing partners and partnership models through our </a:t>
            </a:r>
            <a:r>
              <a:rPr lang="en-US" sz="2400" dirty="0">
                <a:latin typeface="TheSans C4s Plain" panose="020B0502050302020203" pitchFamily="34" charset="0"/>
                <a:hlinkClick r:id="rId9"/>
              </a:rPr>
              <a:t>Case Studies </a:t>
            </a:r>
            <a:r>
              <a:rPr lang="en-US" sz="2400" dirty="0">
                <a:latin typeface="TheSans C4s Plain" panose="020B0502050302020203" pitchFamily="34" charset="0"/>
              </a:rPr>
              <a:t>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heSans C4s Plain" panose="020B0502050302020203" pitchFamily="34" charset="0"/>
              </a:rPr>
              <a:t>For the latest and greatest in CF partners, check out the </a:t>
            </a:r>
            <a:r>
              <a:rPr lang="en-US" sz="2400" dirty="0">
                <a:latin typeface="TheSans C4s Plain" panose="020B0502050302020203" pitchFamily="34" charset="0"/>
                <a:hlinkClick r:id="rId10"/>
              </a:rPr>
              <a:t>Top Partners </a:t>
            </a:r>
            <a:r>
              <a:rPr lang="en-US" sz="2400" dirty="0">
                <a:latin typeface="TheSans C4s Plain" panose="020B0502050302020203" pitchFamily="34" charset="0"/>
              </a:rPr>
              <a:t>tab</a:t>
            </a:r>
          </a:p>
          <a:p>
            <a:endParaRPr lang="en-US" dirty="0">
              <a:latin typeface="TheSans C4s Plain" panose="020B0502050302020203" pitchFamily="34" charset="0"/>
            </a:endParaRPr>
          </a:p>
          <a:p>
            <a:endParaRPr lang="en-US" dirty="0">
              <a:latin typeface="TheSans C4s Plain" panose="020B0502050302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54" y="1463348"/>
            <a:ext cx="3241118" cy="4658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06" y="2377438"/>
            <a:ext cx="3289811" cy="43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50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Questions?</a:t>
            </a:r>
          </a:p>
        </p:txBody>
      </p:sp>
      <p:pic>
        <p:nvPicPr>
          <p:cNvPr id="6" name="Picture 2" descr="C:\Users\volunteer1\Desktop\Cambodia\TZ_Manyinga Primary School Construction &amp; RR_Matthew Gugai (32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3202" y="1463348"/>
            <a:ext cx="9334831" cy="5250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246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Thanks!</a:t>
            </a:r>
          </a:p>
        </p:txBody>
      </p:sp>
      <p:pic>
        <p:nvPicPr>
          <p:cNvPr id="5" name="Picture 3" descr="P:\GO\Development\Public\Communications\Multimedia\Photos\In-Country\Sri Lanka\Best of 2008-2011\LK_www.positivestory.com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"/>
          <a:stretch/>
        </p:blipFill>
        <p:spPr bwMode="auto">
          <a:xfrm>
            <a:off x="1572581" y="1463348"/>
            <a:ext cx="9427222" cy="53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1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Thank you Chapters!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34" y="1853200"/>
            <a:ext cx="6733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Chapters play a very important role in raising funds and awareness for Room to Read.  Thank you for everything you do to enhance our efforts around Corporation and Foundation partnerships!</a:t>
            </a:r>
          </a:p>
        </p:txBody>
      </p:sp>
      <p:pic>
        <p:nvPicPr>
          <p:cNvPr id="1026" name="Picture 2" descr="Image result for spotl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30" y="1363224"/>
            <a:ext cx="57150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37113" y="3829754"/>
            <a:ext cx="5981004" cy="2600712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SPOTLIGHT:</a:t>
            </a:r>
          </a:p>
          <a:p>
            <a:endParaRPr lang="en-US" sz="800" b="1" dirty="0">
              <a:solidFill>
                <a:srgbClr val="007AA4"/>
              </a:solidFill>
              <a:latin typeface="TheSans C4s ExtraLight" panose="020B0202050302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Chapter: </a:t>
            </a:r>
            <a:r>
              <a:rPr lang="en-US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Montreal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Company: </a:t>
            </a:r>
            <a:r>
              <a:rPr lang="en-US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Gildan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Result: </a:t>
            </a:r>
            <a:r>
              <a:rPr lang="en-US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US$85K grant confirmed for Bangladesh, upcoming conversations for additional project funding, and great potential to take this partnership even further!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9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597" y="1830746"/>
            <a:ext cx="9472942" cy="4836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Introductions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Pop Quiz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2017 Corporate and Foundation Strategy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Strategy implementation through website redesign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Chapter engagement in CF pipeline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Key Resources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Questions/Discussion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13" b="1" dirty="0">
              <a:solidFill>
                <a:srgbClr val="007AA4"/>
              </a:solidFill>
              <a:latin typeface="TheSans C4s ExtraLight" panose="020B0202050302020203" pitchFamily="34" charset="0"/>
            </a:endParaRPr>
          </a:p>
          <a:p>
            <a:pPr>
              <a:defRPr/>
            </a:pPr>
            <a:endParaRPr lang="en-US" sz="2813" b="1" dirty="0">
              <a:solidFill>
                <a:srgbClr val="007AA4"/>
              </a:solidFill>
              <a:latin typeface="TheSans C4s ExtraLight" panose="020B0202050302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0420" y="367174"/>
            <a:ext cx="98222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Agenda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203324"/>
            <a:ext cx="10944294" cy="20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6" y="25765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18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9266" y="2062822"/>
            <a:ext cx="11065432" cy="4233475"/>
            <a:chOff x="739775" y="2632075"/>
            <a:chExt cx="8131968" cy="3028950"/>
          </a:xfrm>
        </p:grpSpPr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656" y="2967831"/>
              <a:ext cx="1970087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75" y="2632075"/>
              <a:ext cx="1674813" cy="252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544" y="2667000"/>
              <a:ext cx="1679575" cy="25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95350" y="5232400"/>
              <a:ext cx="1377950" cy="4286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188" b="1" dirty="0">
                  <a:solidFill>
                    <a:srgbClr val="007AA4"/>
                  </a:solidFill>
                  <a:latin typeface="TheSans C4s ExtraLight" panose="020B0202050302020203" pitchFamily="34" charset="0"/>
                </a:rPr>
                <a:t>Sanjana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62263" y="5232400"/>
              <a:ext cx="1377950" cy="4286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188" b="1" dirty="0">
                  <a:solidFill>
                    <a:srgbClr val="007AA4"/>
                  </a:solidFill>
                  <a:latin typeface="TheSans C4s ExtraLight" panose="020B0202050302020203" pitchFamily="34" charset="0"/>
                </a:rPr>
                <a:t>Sarah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10150" y="5230813"/>
              <a:ext cx="1376363" cy="3069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188" b="1" dirty="0">
                  <a:solidFill>
                    <a:srgbClr val="007AA4"/>
                  </a:solidFill>
                  <a:latin typeface="TheSans C4s ExtraLight" panose="020B0202050302020203" pitchFamily="34" charset="0"/>
                </a:rPr>
                <a:t>Susan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58038" y="5230813"/>
              <a:ext cx="1377950" cy="3069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188" b="1" dirty="0">
                  <a:solidFill>
                    <a:srgbClr val="007AA4"/>
                  </a:solidFill>
                  <a:latin typeface="TheSans C4s ExtraLight" panose="020B0202050302020203" pitchFamily="34" charset="0"/>
                </a:rPr>
                <a:t>Asif</a:t>
              </a:r>
            </a:p>
          </p:txBody>
        </p:sp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7" t="27939" r="19199" b="11923"/>
            <a:stretch>
              <a:fillRect/>
            </a:stretch>
          </p:blipFill>
          <p:spPr bwMode="auto">
            <a:xfrm>
              <a:off x="2836863" y="2667000"/>
              <a:ext cx="1620837" cy="245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8" y="270140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404320" y="270140"/>
            <a:ext cx="6765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7AA4"/>
                </a:solidFill>
                <a:latin typeface="TheSans C4s ExtraLight" pitchFamily="34" charset="0"/>
              </a:rPr>
              <a:t>Meet the GBD-CF Team!</a:t>
            </a: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6" y="1202996"/>
            <a:ext cx="10813775" cy="19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01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072" y="1884234"/>
            <a:ext cx="9458276" cy="312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813" b="1" dirty="0">
              <a:solidFill>
                <a:srgbClr val="007AA4"/>
              </a:solidFill>
              <a:latin typeface="TheSans C4s ExtraLight" panose="020B0202050302020203" pitchFamily="34" charset="0"/>
            </a:endParaRPr>
          </a:p>
          <a:p>
            <a:pPr>
              <a:defRPr/>
            </a:pPr>
            <a:r>
              <a:rPr lang="en-US" sz="2813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Gifts from Corporations and Foundations account for _____% of Room to Read’s funding: </a:t>
            </a:r>
          </a:p>
          <a:p>
            <a:pPr>
              <a:defRPr/>
            </a:pPr>
            <a:endParaRPr lang="en-US" sz="2813" b="1" dirty="0">
              <a:solidFill>
                <a:srgbClr val="007AA4"/>
              </a:solidFill>
              <a:latin typeface="TheSans C4s ExtraLight" panose="020B0202050302020203" pitchFamily="34" charset="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en-US" sz="2813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20-30%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sz="2813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30-40%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sz="2813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70-75%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0420" y="367174"/>
            <a:ext cx="98222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Pop Quiz!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203324"/>
            <a:ext cx="10944294" cy="20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6" y="25765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1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0420" y="421766"/>
            <a:ext cx="98222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Our Team’s 2017 Strategy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203324"/>
            <a:ext cx="10944294" cy="20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6" y="25765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147711"/>
              </p:ext>
            </p:extLst>
          </p:nvPr>
        </p:nvGraphicFramePr>
        <p:xfrm>
          <a:off x="1823777" y="2027182"/>
          <a:ext cx="8815536" cy="314330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815536">
                  <a:extLst>
                    <a:ext uri="{9D8B030D-6E8A-4147-A177-3AD203B41FA5}">
                      <a16:colId xmlns:a16="http://schemas.microsoft.com/office/drawing/2014/main" val="4182920521"/>
                    </a:ext>
                  </a:extLst>
                </a:gridCol>
              </a:tblGrid>
              <a:tr h="320233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bg1"/>
                          </a:solidFill>
                          <a:latin typeface="TheSans C4s ExtraLight" panose="020B0202050302020203" pitchFamily="34" charset="0"/>
                          <a:ea typeface="+mn-ea"/>
                          <a:cs typeface="+mn-cs"/>
                        </a:rPr>
                        <a:t>Room to Read’s 2017 Corporate/Foundations Strategy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4223232"/>
                  </a:ext>
                </a:extLst>
              </a:tr>
              <a:tr h="535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7AA4"/>
                          </a:solidFill>
                          <a:latin typeface="TheSans C4s ExtraLight" panose="020B0202050302020203" pitchFamily="34" charset="0"/>
                          <a:ea typeface="+mn-ea"/>
                          <a:cs typeface="+mn-cs"/>
                        </a:rPr>
                        <a:t>Customized stewardship of key CF Donors and prospects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7040864"/>
                  </a:ext>
                </a:extLst>
              </a:tr>
              <a:tr h="535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7AA4"/>
                          </a:solidFill>
                          <a:latin typeface="TheSans C4s ExtraLight" panose="020B0202050302020203" pitchFamily="34" charset="0"/>
                          <a:ea typeface="+mn-ea"/>
                          <a:cs typeface="+mn-cs"/>
                        </a:rPr>
                        <a:t>Focus pipeline development on leveraging existing networks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1515588"/>
                  </a:ext>
                </a:extLst>
              </a:tr>
              <a:tr h="576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7AA4"/>
                          </a:solidFill>
                          <a:latin typeface="TheSans C4s ExtraLight" panose="020B0202050302020203" pitchFamily="34" charset="0"/>
                          <a:ea typeface="+mn-ea"/>
                          <a:cs typeface="+mn-cs"/>
                        </a:rPr>
                        <a:t>Activate</a:t>
                      </a:r>
                      <a:r>
                        <a:rPr lang="en-US" sz="1800" kern="1200" baseline="0" dirty="0">
                          <a:solidFill>
                            <a:srgbClr val="007AA4"/>
                          </a:solidFill>
                          <a:latin typeface="TheSans C4s ExtraLight" panose="020B0202050302020203" pitchFamily="34" charset="0"/>
                          <a:ea typeface="+mn-ea"/>
                          <a:cs typeface="+mn-cs"/>
                        </a:rPr>
                        <a:t> Employee Engagement Fundraising campaigns globally</a:t>
                      </a:r>
                      <a:endParaRPr lang="en-US" sz="1800" kern="1200" dirty="0">
                        <a:solidFill>
                          <a:srgbClr val="007AA4"/>
                        </a:solidFill>
                        <a:latin typeface="TheSans C4s ExtraLight" panose="020B0202050302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01474658"/>
                  </a:ext>
                </a:extLst>
              </a:tr>
              <a:tr h="535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7AA4"/>
                          </a:solidFill>
                          <a:latin typeface="TheSans C4s ExtraLight" panose="020B0202050302020203" pitchFamily="34" charset="0"/>
                          <a:ea typeface="+mn-ea"/>
                          <a:cs typeface="+mn-cs"/>
                        </a:rPr>
                        <a:t>Global Gifts-in-Kind sourcing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99204414"/>
                  </a:ext>
                </a:extLst>
              </a:tr>
              <a:tr h="535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7AA4"/>
                          </a:solidFill>
                          <a:latin typeface="TheSans C4s ExtraLight" panose="020B0202050302020203" pitchFamily="34" charset="0"/>
                          <a:ea typeface="+mn-ea"/>
                          <a:cs typeface="+mn-cs"/>
                        </a:rPr>
                        <a:t>CF Resources and Communications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0612663"/>
                  </a:ext>
                </a:extLst>
              </a:tr>
            </a:tbl>
          </a:graphicData>
        </a:graphic>
      </p:graphicFrame>
      <p:sp>
        <p:nvSpPr>
          <p:cNvPr id="7" name="Arrow: Right 6"/>
          <p:cNvSpPr/>
          <p:nvPr/>
        </p:nvSpPr>
        <p:spPr>
          <a:xfrm>
            <a:off x="1065007" y="3088408"/>
            <a:ext cx="532859" cy="37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/>
          <p:cNvSpPr/>
          <p:nvPr/>
        </p:nvSpPr>
        <p:spPr>
          <a:xfrm>
            <a:off x="1065007" y="4195324"/>
            <a:ext cx="532859" cy="37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Strategy implementation through website</a:t>
            </a:r>
          </a:p>
          <a:p>
            <a:pPr>
              <a:defRPr/>
            </a:pPr>
            <a:endParaRPr lang="en-US" sz="4000" b="1" dirty="0">
              <a:solidFill>
                <a:srgbClr val="007AA4"/>
              </a:solidFill>
              <a:latin typeface="TheSans C4s ExtraLight" panose="020B0202050302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54" y="1363224"/>
            <a:ext cx="6029647" cy="54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81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279935"/>
            <a:ext cx="1224671" cy="8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5" y="1263100"/>
            <a:ext cx="10957546" cy="2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31" y="332993"/>
            <a:ext cx="10703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AA4"/>
                </a:solidFill>
                <a:latin typeface="TheSans C4s ExtraLight" panose="020B0202050302020203" pitchFamily="34" charset="0"/>
              </a:rPr>
              <a:t>New Partner Section of the Website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9994" y="1828800"/>
            <a:ext cx="700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3159"/>
          <a:stretch/>
        </p:blipFill>
        <p:spPr>
          <a:xfrm>
            <a:off x="571845" y="1632510"/>
            <a:ext cx="5536347" cy="3871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8992" y="2051598"/>
            <a:ext cx="6004135" cy="26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34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1471</Words>
  <Application>Microsoft Office PowerPoint</Application>
  <PresentationFormat>Widescreen</PresentationFormat>
  <Paragraphs>216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Gill Sans</vt:lpstr>
      <vt:lpstr>TheSans C4s ExtraLight</vt:lpstr>
      <vt:lpstr>TheSans C4s Plain</vt:lpstr>
      <vt:lpstr>TheSerif HP5 Plain</vt:lpstr>
      <vt:lpstr>TheSerif HP7 Bold</vt:lpstr>
      <vt:lpstr>Wingdings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Loeser</dc:creator>
  <cp:lastModifiedBy>Hannah Richards</cp:lastModifiedBy>
  <cp:revision>80</cp:revision>
  <dcterms:created xsi:type="dcterms:W3CDTF">2017-03-09T20:16:00Z</dcterms:created>
  <dcterms:modified xsi:type="dcterms:W3CDTF">2017-04-21T18:05:44Z</dcterms:modified>
</cp:coreProperties>
</file>